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70" r:id="rId2"/>
    <p:sldId id="372" r:id="rId3"/>
    <p:sldId id="373" r:id="rId4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Ubuntu" panose="020B0604020202020204" charset="0"/>
      <p:regular r:id="rId11"/>
      <p:bold r:id="rId12"/>
      <p:italic r:id="rId13"/>
      <p:boldItalic r:id="rId14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B56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17/10/2021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C7883DB-8DB4-3D4C-8462-C538069CA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DFA6377-AFD3-4E49-99DD-2487EFDDBD5B}"/>
              </a:ext>
            </a:extLst>
          </p:cNvPr>
          <p:cNvSpPr txBox="1"/>
          <p:nvPr/>
        </p:nvSpPr>
        <p:spPr>
          <a:xfrm>
            <a:off x="8735035" y="109262"/>
            <a:ext cx="2872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Ejercicios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C5873EB2-915E-47AD-BFEC-AD56C69AF36E}"/>
              </a:ext>
            </a:extLst>
          </p:cNvPr>
          <p:cNvSpPr txBox="1"/>
          <p:nvPr/>
        </p:nvSpPr>
        <p:spPr>
          <a:xfrm>
            <a:off x="1823638" y="1158783"/>
            <a:ext cx="10116570" cy="4616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Logueo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PanelApp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 acuerdo a una base de datos creada a partir de los formularios de registro, se requiere:</a:t>
            </a: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Validar existencia de </a:t>
            </a:r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usuario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Validar que usuario y </a:t>
            </a:r>
            <a:r>
              <a:rPr lang="es-CO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contraseña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coinciden</a:t>
            </a: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Cuando se termine de ingresar usuario y contraseña, se debe imprimir:</a:t>
            </a: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endParaRPr lang="es-CO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 usuario y un mensaje que diga: "Ingreso exitoso. ¡Le damos la bienvenida</a:t>
            </a:r>
            <a:r>
              <a:rPr lang="es-CO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!“,  si la información es correcta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-533400" algn="l"/>
              </a:tabLs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"El usuario no existe o no coincide la contraseña con el usuario ingresado. Intente de nuevo.“</a:t>
            </a:r>
          </a:p>
          <a:p>
            <a:pPr lvl="0" algn="just">
              <a:lnSpc>
                <a:spcPct val="150000"/>
              </a:lnSpc>
              <a:tabLst>
                <a:tab pos="-533400" algn="l"/>
              </a:tabLst>
            </a:pPr>
            <a:r>
              <a:rPr lang="es-CO" u="sng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</a:t>
            </a:r>
            <a:r>
              <a:rPr lang="es-CO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 la información no es incorrecta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s-ES" sz="2400" b="1" dirty="0">
              <a:solidFill>
                <a:schemeClr val="accent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32" name="Imagen 31" descr="Imagen que contiene tabla&#10;&#10;Descripción generada automáticamente">
            <a:extLst>
              <a:ext uri="{FF2B5EF4-FFF2-40B4-BE49-F238E27FC236}">
                <a16:creationId xmlns:a16="http://schemas.microsoft.com/office/drawing/2014/main" id="{9666FB7E-3739-4776-9252-D4083AA7E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92" y="2602608"/>
            <a:ext cx="1412821" cy="158581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0F57797-914C-442E-AF84-827F3FBAC5A8}"/>
              </a:ext>
            </a:extLst>
          </p:cNvPr>
          <p:cNvSpPr txBox="1"/>
          <p:nvPr/>
        </p:nvSpPr>
        <p:spPr>
          <a:xfrm>
            <a:off x="3399370" y="403190"/>
            <a:ext cx="5115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  <a:latin typeface="Ubuntu" panose="020B0504030602030204" pitchFamily="34" charset="0"/>
              </a:rPr>
              <a:t>             Funciones</a:t>
            </a:r>
          </a:p>
        </p:txBody>
      </p:sp>
    </p:spTree>
    <p:extLst>
      <p:ext uri="{BB962C8B-B14F-4D97-AF65-F5344CB8AC3E}">
        <p14:creationId xmlns:p14="http://schemas.microsoft.com/office/powerpoint/2010/main" val="82653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C7883DB-8DB4-3D4C-8462-C538069CA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09" y="-26013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DFA6377-AFD3-4E49-99DD-2487EFDDBD5B}"/>
              </a:ext>
            </a:extLst>
          </p:cNvPr>
          <p:cNvSpPr txBox="1"/>
          <p:nvPr/>
        </p:nvSpPr>
        <p:spPr>
          <a:xfrm>
            <a:off x="8774792" y="308336"/>
            <a:ext cx="2872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Ejercicios</a:t>
            </a:r>
          </a:p>
        </p:txBody>
      </p:sp>
      <p:pic>
        <p:nvPicPr>
          <p:cNvPr id="29" name="Imagen 28" descr="Imagen que contiene dibujo, luz&#10;&#10;Descripción generada automáticamente">
            <a:extLst>
              <a:ext uri="{FF2B5EF4-FFF2-40B4-BE49-F238E27FC236}">
                <a16:creationId xmlns:a16="http://schemas.microsoft.com/office/drawing/2014/main" id="{8CF5CE72-B2F4-4E38-8695-A9B667E39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709" y="993956"/>
            <a:ext cx="1615833" cy="1608652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37CB8510-1456-4209-BDE3-610691D9007A}"/>
              </a:ext>
            </a:extLst>
          </p:cNvPr>
          <p:cNvSpPr/>
          <p:nvPr/>
        </p:nvSpPr>
        <p:spPr>
          <a:xfrm>
            <a:off x="1001879" y="2414565"/>
            <a:ext cx="2398644" cy="118275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highlight>
                  <a:srgbClr val="FFFF00"/>
                </a:highlight>
              </a:rPr>
              <a:t>Entrada LEER</a:t>
            </a:r>
            <a:endParaRPr lang="es-CO" dirty="0">
              <a:highlight>
                <a:srgbClr val="FFFF00"/>
              </a:highlight>
            </a:endParaRP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F5283FC5-A3F8-4BD1-B08D-A2D74F74B946}"/>
              </a:ext>
            </a:extLst>
          </p:cNvPr>
          <p:cNvSpPr/>
          <p:nvPr/>
        </p:nvSpPr>
        <p:spPr>
          <a:xfrm>
            <a:off x="4252912" y="2220230"/>
            <a:ext cx="2398644" cy="118275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highlight>
                  <a:srgbClr val="FFFF00"/>
                </a:highlight>
              </a:rPr>
              <a:t>Proceso</a:t>
            </a:r>
            <a:endParaRPr lang="es-CO" dirty="0">
              <a:highlight>
                <a:srgbClr val="FFFF00"/>
              </a:highlight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9D57C48E-8FCF-40A7-BFAF-25B197C538B6}"/>
              </a:ext>
            </a:extLst>
          </p:cNvPr>
          <p:cNvSpPr/>
          <p:nvPr/>
        </p:nvSpPr>
        <p:spPr>
          <a:xfrm>
            <a:off x="7662862" y="2253968"/>
            <a:ext cx="2398644" cy="118275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highlight>
                  <a:srgbClr val="FFFF00"/>
                </a:highlight>
              </a:rPr>
              <a:t>Salida IMPRIMIR</a:t>
            </a:r>
            <a:endParaRPr lang="es-CO" dirty="0">
              <a:highlight>
                <a:srgbClr val="FFFF00"/>
              </a:highlight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DFD5ECE-F2FC-4643-8FD9-975F730EA7B6}"/>
              </a:ext>
            </a:extLst>
          </p:cNvPr>
          <p:cNvSpPr/>
          <p:nvPr/>
        </p:nvSpPr>
        <p:spPr>
          <a:xfrm>
            <a:off x="2673388" y="1395305"/>
            <a:ext cx="5459896" cy="461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Análisis –&gt; Ejercicio funciones</a:t>
            </a:r>
            <a:endParaRPr lang="es-CO" dirty="0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FEF77F73-10F3-4356-87D0-8C911331600D}"/>
              </a:ext>
            </a:extLst>
          </p:cNvPr>
          <p:cNvSpPr/>
          <p:nvPr/>
        </p:nvSpPr>
        <p:spPr>
          <a:xfrm>
            <a:off x="3400523" y="2921523"/>
            <a:ext cx="868017" cy="269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D8F04D05-3722-438D-98D2-B8FC8B96880F}"/>
              </a:ext>
            </a:extLst>
          </p:cNvPr>
          <p:cNvSpPr/>
          <p:nvPr/>
        </p:nvSpPr>
        <p:spPr>
          <a:xfrm>
            <a:off x="6751873" y="2804037"/>
            <a:ext cx="868017" cy="269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3079AD4-1C8C-4F37-9764-FCA65AF4FA02}"/>
              </a:ext>
            </a:extLst>
          </p:cNvPr>
          <p:cNvSpPr/>
          <p:nvPr/>
        </p:nvSpPr>
        <p:spPr>
          <a:xfrm>
            <a:off x="1001880" y="4628164"/>
            <a:ext cx="2504661" cy="4389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FF00"/>
                </a:solidFill>
              </a:rPr>
              <a:t>Usuario</a:t>
            </a:r>
            <a:endParaRPr lang="es-CO" sz="1400" b="1" dirty="0">
              <a:solidFill>
                <a:srgbClr val="FFFF00"/>
              </a:solidFill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384A9958-D5B1-408C-9D87-675E1CDF7DB7}"/>
              </a:ext>
            </a:extLst>
          </p:cNvPr>
          <p:cNvSpPr/>
          <p:nvPr/>
        </p:nvSpPr>
        <p:spPr>
          <a:xfrm>
            <a:off x="8685462" y="4627187"/>
            <a:ext cx="2986492" cy="13272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FF00"/>
                </a:solidFill>
              </a:rPr>
              <a:t>ingreso (si validar=false, imprime:</a:t>
            </a:r>
            <a:endParaRPr lang="es-CO" sz="1400" b="1" dirty="0">
              <a:solidFill>
                <a:srgbClr val="FFFF00"/>
              </a:solidFill>
            </a:endParaRPr>
          </a:p>
          <a:p>
            <a:pPr algn="ctr"/>
            <a:r>
              <a:rPr lang="es-CO" sz="1400" b="1" dirty="0">
                <a:solidFill>
                  <a:srgbClr val="FFFF00"/>
                </a:solidFill>
              </a:rPr>
              <a:t>- mensaje:</a:t>
            </a:r>
          </a:p>
          <a:p>
            <a:pPr algn="ctr"/>
            <a:r>
              <a:rPr lang="es-CO" sz="1400" b="1" dirty="0">
                <a:solidFill>
                  <a:srgbClr val="FFFF00"/>
                </a:solidFill>
              </a:rPr>
              <a:t>"El usuario no existe o no coincide la contraseña con el usuario ingresado. Intente de nuevo.".)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DFEB46EE-47BE-4CD2-90F2-2DCD5EC6B826}"/>
              </a:ext>
            </a:extLst>
          </p:cNvPr>
          <p:cNvCxnSpPr>
            <a:cxnSpLocks/>
          </p:cNvCxnSpPr>
          <p:nvPr/>
        </p:nvCxnSpPr>
        <p:spPr>
          <a:xfrm>
            <a:off x="2299253" y="3597322"/>
            <a:ext cx="0" cy="978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92BDE7AD-30C5-4EF8-9B27-46B84B1EF891}"/>
              </a:ext>
            </a:extLst>
          </p:cNvPr>
          <p:cNvCxnSpPr>
            <a:cxnSpLocks/>
          </p:cNvCxnSpPr>
          <p:nvPr/>
        </p:nvCxnSpPr>
        <p:spPr>
          <a:xfrm>
            <a:off x="5549147" y="3515411"/>
            <a:ext cx="85042" cy="921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D89DA2C6-0516-44D8-BCA0-13BB8C015CFE}"/>
              </a:ext>
            </a:extLst>
          </p:cNvPr>
          <p:cNvCxnSpPr>
            <a:cxnSpLocks/>
          </p:cNvCxnSpPr>
          <p:nvPr/>
        </p:nvCxnSpPr>
        <p:spPr>
          <a:xfrm>
            <a:off x="9041709" y="4376659"/>
            <a:ext cx="157375" cy="172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129DE7C-B9FA-4A94-943A-D94F59395848}"/>
              </a:ext>
            </a:extLst>
          </p:cNvPr>
          <p:cNvSpPr txBox="1"/>
          <p:nvPr/>
        </p:nvSpPr>
        <p:spPr>
          <a:xfrm>
            <a:off x="3399370" y="403190"/>
            <a:ext cx="5115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  <a:latin typeface="Ubuntu" panose="020B0504030602030204" pitchFamily="34" charset="0"/>
              </a:rPr>
              <a:t>Funciones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DCCA69F8-43E3-4014-AC3D-66F6F79481C5}"/>
              </a:ext>
            </a:extLst>
          </p:cNvPr>
          <p:cNvSpPr/>
          <p:nvPr/>
        </p:nvSpPr>
        <p:spPr>
          <a:xfrm>
            <a:off x="494368" y="4660704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1</a:t>
            </a:r>
            <a:endParaRPr lang="es-CO" dirty="0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E5A0D506-CB96-4924-AD6F-9956F3962FC5}"/>
              </a:ext>
            </a:extLst>
          </p:cNvPr>
          <p:cNvSpPr/>
          <p:nvPr/>
        </p:nvSpPr>
        <p:spPr>
          <a:xfrm>
            <a:off x="3998221" y="4548923"/>
            <a:ext cx="3677053" cy="16883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bg1"/>
                </a:solidFill>
              </a:rPr>
              <a:t>Ciclo </a:t>
            </a:r>
            <a:r>
              <a:rPr lang="es-ES" sz="1400" b="1" dirty="0" err="1">
                <a:solidFill>
                  <a:schemeClr val="bg1"/>
                </a:solidFill>
              </a:rPr>
              <a:t>for</a:t>
            </a:r>
            <a:r>
              <a:rPr lang="es-ES" sz="1400" b="1" dirty="0">
                <a:solidFill>
                  <a:schemeClr val="bg1"/>
                </a:solidFill>
              </a:rPr>
              <a:t>: lectura lista de datos de usuarios y contraseñas para validar ingreso </a:t>
            </a:r>
            <a:r>
              <a:rPr lang="es-ES" sz="1400" b="1">
                <a:solidFill>
                  <a:schemeClr val="bg1"/>
                </a:solidFill>
              </a:rPr>
              <a:t>de usuario.</a:t>
            </a:r>
            <a:endParaRPr lang="es-ES" sz="1400" b="1" dirty="0">
              <a:solidFill>
                <a:schemeClr val="bg1"/>
              </a:solidFill>
            </a:endParaRPr>
          </a:p>
          <a:p>
            <a:pPr algn="ctr"/>
            <a:br>
              <a:rPr lang="es-ES" sz="1400" b="1" dirty="0">
                <a:solidFill>
                  <a:schemeClr val="bg1"/>
                </a:solidFill>
              </a:rPr>
            </a:br>
            <a:r>
              <a:rPr lang="es-ES" sz="1400" b="1" dirty="0">
                <a:solidFill>
                  <a:schemeClr val="bg1"/>
                </a:solidFill>
              </a:rPr>
              <a:t>Condicional simple=&gt; usuario y contraseña coinciden con los datos de la lista ?</a:t>
            </a:r>
          </a:p>
          <a:p>
            <a:pPr algn="ctr"/>
            <a:r>
              <a:rPr lang="es-ES" sz="1400" b="1" dirty="0">
                <a:solidFill>
                  <a:schemeClr val="bg1"/>
                </a:solidFill>
              </a:rPr>
              <a:t>Si la </a:t>
            </a:r>
            <a:r>
              <a:rPr lang="es-ES" sz="1400" b="1" dirty="0" err="1">
                <a:solidFill>
                  <a:schemeClr val="bg1"/>
                </a:solidFill>
              </a:rPr>
              <a:t>info</a:t>
            </a:r>
            <a:r>
              <a:rPr lang="es-ES" sz="1400" b="1" dirty="0">
                <a:solidFill>
                  <a:schemeClr val="bg1"/>
                </a:solidFill>
              </a:rPr>
              <a:t> no es correcta, se vuelve al paso uno.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082748B6-882F-44C4-A6DC-147BD193B090}"/>
              </a:ext>
            </a:extLst>
          </p:cNvPr>
          <p:cNvSpPr/>
          <p:nvPr/>
        </p:nvSpPr>
        <p:spPr>
          <a:xfrm>
            <a:off x="8222979" y="3478149"/>
            <a:ext cx="3677053" cy="11237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FF00"/>
                </a:solidFill>
              </a:rPr>
              <a:t>ingreso (si validar=true, imprime:</a:t>
            </a:r>
          </a:p>
          <a:p>
            <a:pPr algn="ctr"/>
            <a:r>
              <a:rPr lang="es-CO" sz="1400" b="1" dirty="0">
                <a:solidFill>
                  <a:srgbClr val="FFFF00"/>
                </a:solidFill>
              </a:rPr>
              <a:t>- usuario </a:t>
            </a:r>
          </a:p>
          <a:p>
            <a:pPr algn="ctr"/>
            <a:r>
              <a:rPr lang="es-CO" sz="1400" b="1" dirty="0">
                <a:solidFill>
                  <a:srgbClr val="FFFF00"/>
                </a:solidFill>
              </a:rPr>
              <a:t>- un mensaje que diga: </a:t>
            </a:r>
          </a:p>
          <a:p>
            <a:pPr algn="ctr"/>
            <a:r>
              <a:rPr lang="es-CO" sz="1400" b="1" dirty="0">
                <a:solidFill>
                  <a:srgbClr val="FFFF00"/>
                </a:solidFill>
              </a:rPr>
              <a:t>"Ingreso exitoso. ¡Le damos la bienvenida!“.)</a:t>
            </a:r>
            <a:endParaRPr lang="es-ES" sz="1400" b="1" dirty="0">
              <a:solidFill>
                <a:srgbClr val="FFFF00"/>
              </a:solidFill>
            </a:endParaRP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32C04301-FAB7-4AA7-98AC-C72378EC8E16}"/>
              </a:ext>
            </a:extLst>
          </p:cNvPr>
          <p:cNvSpPr/>
          <p:nvPr/>
        </p:nvSpPr>
        <p:spPr>
          <a:xfrm>
            <a:off x="494368" y="5275469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2</a:t>
            </a:r>
            <a:endParaRPr lang="es-CO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1C391C15-5F77-4DEA-A206-FA05F259C118}"/>
              </a:ext>
            </a:extLst>
          </p:cNvPr>
          <p:cNvSpPr/>
          <p:nvPr/>
        </p:nvSpPr>
        <p:spPr>
          <a:xfrm>
            <a:off x="494367" y="5888719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</a:t>
            </a:r>
            <a:endParaRPr lang="es-CO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7A38D43F-0E9E-4B46-8751-1C111713BD4F}"/>
              </a:ext>
            </a:extLst>
          </p:cNvPr>
          <p:cNvSpPr/>
          <p:nvPr/>
        </p:nvSpPr>
        <p:spPr>
          <a:xfrm>
            <a:off x="4630830" y="4131039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4</a:t>
            </a:r>
            <a:endParaRPr lang="es-CO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5182E8C9-36E8-49E8-ABBA-07310A9EDF81}"/>
              </a:ext>
            </a:extLst>
          </p:cNvPr>
          <p:cNvSpPr/>
          <p:nvPr/>
        </p:nvSpPr>
        <p:spPr>
          <a:xfrm>
            <a:off x="11928544" y="3760032"/>
            <a:ext cx="420191" cy="3485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5</a:t>
            </a:r>
            <a:endParaRPr lang="es-CO" dirty="0"/>
          </a:p>
        </p:txBody>
      </p:sp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D9198925-BC74-4298-BCCC-DD4F0FBBB125}"/>
              </a:ext>
            </a:extLst>
          </p:cNvPr>
          <p:cNvSpPr/>
          <p:nvPr/>
        </p:nvSpPr>
        <p:spPr>
          <a:xfrm>
            <a:off x="1001879" y="5275469"/>
            <a:ext cx="2504661" cy="4389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400" b="1" dirty="0" err="1">
                <a:solidFill>
                  <a:srgbClr val="FFFF00"/>
                </a:solidFill>
              </a:rPr>
              <a:t>contrasena</a:t>
            </a:r>
            <a:endParaRPr lang="es-CO" sz="1400" b="1" dirty="0">
              <a:solidFill>
                <a:srgbClr val="FFFF00"/>
              </a:solidFill>
            </a:endParaRP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00011DFF-1A34-4725-A67F-AA6D4A53B03E}"/>
              </a:ext>
            </a:extLst>
          </p:cNvPr>
          <p:cNvSpPr/>
          <p:nvPr/>
        </p:nvSpPr>
        <p:spPr>
          <a:xfrm>
            <a:off x="11733138" y="5196195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5</a:t>
            </a:r>
            <a:endParaRPr lang="es-CO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41B4054-1A27-4A06-A0E8-D20A19DC785C}"/>
              </a:ext>
            </a:extLst>
          </p:cNvPr>
          <p:cNvSpPr/>
          <p:nvPr/>
        </p:nvSpPr>
        <p:spPr>
          <a:xfrm>
            <a:off x="980819" y="5888719"/>
            <a:ext cx="2636867" cy="3485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Evento clic “Iniciar sesión”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1B77592-A1DD-4E19-924F-A01A985F53E9}"/>
              </a:ext>
            </a:extLst>
          </p:cNvPr>
          <p:cNvCxnSpPr>
            <a:cxnSpLocks/>
          </p:cNvCxnSpPr>
          <p:nvPr/>
        </p:nvCxnSpPr>
        <p:spPr>
          <a:xfrm flipV="1">
            <a:off x="7686505" y="4601927"/>
            <a:ext cx="637363" cy="532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FA436257-D19D-4674-9FFF-20B44E9EBF68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7686505" y="5290800"/>
            <a:ext cx="998957" cy="250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11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C7883DB-8DB4-3D4C-8462-C538069CA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118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DFA6377-AFD3-4E49-99DD-2487EFDDBD5B}"/>
              </a:ext>
            </a:extLst>
          </p:cNvPr>
          <p:cNvSpPr txBox="1"/>
          <p:nvPr/>
        </p:nvSpPr>
        <p:spPr>
          <a:xfrm>
            <a:off x="8774792" y="308336"/>
            <a:ext cx="2872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Ejercicios</a:t>
            </a:r>
          </a:p>
        </p:txBody>
      </p:sp>
      <p:pic>
        <p:nvPicPr>
          <p:cNvPr id="29" name="Imagen 28" descr="Imagen que contiene dibujo, luz&#10;&#10;Descripción generada automáticamente">
            <a:extLst>
              <a:ext uri="{FF2B5EF4-FFF2-40B4-BE49-F238E27FC236}">
                <a16:creationId xmlns:a16="http://schemas.microsoft.com/office/drawing/2014/main" id="{8CF5CE72-B2F4-4E38-8695-A9B667E39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1709" y="993956"/>
            <a:ext cx="1615833" cy="1608652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DFD5ECE-F2FC-4643-8FD9-975F730EA7B6}"/>
              </a:ext>
            </a:extLst>
          </p:cNvPr>
          <p:cNvSpPr/>
          <p:nvPr/>
        </p:nvSpPr>
        <p:spPr>
          <a:xfrm>
            <a:off x="2716696" y="1312496"/>
            <a:ext cx="5459896" cy="461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Modularidad</a:t>
            </a:r>
            <a:endParaRPr lang="es-CO" dirty="0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FEF77F73-10F3-4356-87D0-8C911331600D}"/>
              </a:ext>
            </a:extLst>
          </p:cNvPr>
          <p:cNvSpPr/>
          <p:nvPr/>
        </p:nvSpPr>
        <p:spPr>
          <a:xfrm>
            <a:off x="2613372" y="3552982"/>
            <a:ext cx="868017" cy="269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D8F04D05-3722-438D-98D2-B8FC8B96880F}"/>
              </a:ext>
            </a:extLst>
          </p:cNvPr>
          <p:cNvSpPr/>
          <p:nvPr/>
        </p:nvSpPr>
        <p:spPr>
          <a:xfrm>
            <a:off x="7185682" y="3630142"/>
            <a:ext cx="868017" cy="269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3079AD4-1C8C-4F37-9764-FCA65AF4FA02}"/>
              </a:ext>
            </a:extLst>
          </p:cNvPr>
          <p:cNvSpPr/>
          <p:nvPr/>
        </p:nvSpPr>
        <p:spPr>
          <a:xfrm>
            <a:off x="725862" y="3340003"/>
            <a:ext cx="1629810" cy="769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FF00"/>
                </a:solidFill>
              </a:rPr>
              <a:t> usuario</a:t>
            </a:r>
          </a:p>
          <a:p>
            <a:pPr algn="ctr"/>
            <a:r>
              <a:rPr lang="es-ES" sz="1400" b="1" dirty="0" err="1">
                <a:solidFill>
                  <a:srgbClr val="FFFF00"/>
                </a:solidFill>
              </a:rPr>
              <a:t>contrasena</a:t>
            </a:r>
            <a:endParaRPr lang="es-ES" sz="1400" b="1" dirty="0">
              <a:solidFill>
                <a:srgbClr val="FFFF00"/>
              </a:solidFill>
            </a:endParaRPr>
          </a:p>
          <a:p>
            <a:pPr algn="ctr"/>
            <a:endParaRPr lang="es-ES" sz="1400" b="1" dirty="0">
              <a:solidFill>
                <a:srgbClr val="FFFF00"/>
              </a:solidFill>
            </a:endParaRP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384A9958-D5B1-408C-9D87-675E1CDF7DB7}"/>
              </a:ext>
            </a:extLst>
          </p:cNvPr>
          <p:cNvSpPr/>
          <p:nvPr/>
        </p:nvSpPr>
        <p:spPr>
          <a:xfrm>
            <a:off x="3998334" y="2741538"/>
            <a:ext cx="2986492" cy="20476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FF00"/>
                </a:solidFill>
              </a:rPr>
              <a:t>MODULO (FUNCION)</a:t>
            </a:r>
          </a:p>
          <a:p>
            <a:pPr algn="ctr"/>
            <a:r>
              <a:rPr lang="es-ES" sz="1400" b="1" dirty="0" err="1">
                <a:solidFill>
                  <a:srgbClr val="FFFF00"/>
                </a:solidFill>
              </a:rPr>
              <a:t>validacion</a:t>
            </a:r>
            <a:r>
              <a:rPr lang="es-ES" sz="1400" b="1" dirty="0">
                <a:solidFill>
                  <a:srgbClr val="FFFF00"/>
                </a:solidFill>
              </a:rPr>
              <a:t>()</a:t>
            </a:r>
          </a:p>
          <a:p>
            <a:pPr algn="ctr"/>
            <a:endParaRPr lang="es-ES" sz="1400" b="1" dirty="0">
              <a:solidFill>
                <a:srgbClr val="FFFF00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es-ES" sz="1400" b="1" dirty="0">
                <a:solidFill>
                  <a:srgbClr val="FFFF00"/>
                </a:solidFill>
              </a:rPr>
              <a:t>Condicional (usuario y contraseña son iguales a la </a:t>
            </a:r>
            <a:r>
              <a:rPr lang="es-ES" sz="1400" b="1" dirty="0" err="1">
                <a:solidFill>
                  <a:srgbClr val="FFFF00"/>
                </a:solidFill>
              </a:rPr>
              <a:t>info</a:t>
            </a:r>
            <a:r>
              <a:rPr lang="es-ES" sz="1400" b="1" dirty="0">
                <a:solidFill>
                  <a:srgbClr val="FFFF00"/>
                </a:solidFill>
              </a:rPr>
              <a:t> de la base de datos?)</a:t>
            </a:r>
          </a:p>
          <a:p>
            <a:pPr algn="ctr"/>
            <a:r>
              <a:rPr lang="es-ES" sz="1400" b="1" dirty="0">
                <a:solidFill>
                  <a:srgbClr val="FFFF00"/>
                </a:solidFill>
              </a:rPr>
              <a:t> </a:t>
            </a:r>
          </a:p>
          <a:p>
            <a:pPr algn="ctr"/>
            <a:r>
              <a:rPr lang="es-ES" sz="1400" b="1" dirty="0">
                <a:solidFill>
                  <a:srgbClr val="FFFF00"/>
                </a:solidFill>
              </a:rPr>
              <a:t> 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92BDE7AD-30C5-4EF8-9B27-46B84B1EF891}"/>
              </a:ext>
            </a:extLst>
          </p:cNvPr>
          <p:cNvCxnSpPr>
            <a:cxnSpLocks/>
          </p:cNvCxnSpPr>
          <p:nvPr/>
        </p:nvCxnSpPr>
        <p:spPr>
          <a:xfrm>
            <a:off x="5605670" y="4328965"/>
            <a:ext cx="192015" cy="148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129DE7C-B9FA-4A94-943A-D94F59395848}"/>
              </a:ext>
            </a:extLst>
          </p:cNvPr>
          <p:cNvSpPr txBox="1"/>
          <p:nvPr/>
        </p:nvSpPr>
        <p:spPr>
          <a:xfrm>
            <a:off x="3399370" y="403190"/>
            <a:ext cx="5115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rgbClr val="002060"/>
                </a:solidFill>
                <a:latin typeface="Ubuntu" panose="020B0504030602030204" pitchFamily="34" charset="0"/>
              </a:rPr>
              <a:t>Funciones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082748B6-882F-44C4-A6DC-147BD193B090}"/>
              </a:ext>
            </a:extLst>
          </p:cNvPr>
          <p:cNvSpPr/>
          <p:nvPr/>
        </p:nvSpPr>
        <p:spPr>
          <a:xfrm>
            <a:off x="8412417" y="3340003"/>
            <a:ext cx="2015356" cy="769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400" b="1" dirty="0">
                <a:solidFill>
                  <a:srgbClr val="FFFF00"/>
                </a:solidFill>
              </a:rPr>
              <a:t>true o false, depende si la </a:t>
            </a:r>
            <a:r>
              <a:rPr lang="es-CO" sz="1400" b="1" dirty="0" err="1">
                <a:solidFill>
                  <a:srgbClr val="FFFF00"/>
                </a:solidFill>
              </a:rPr>
              <a:t>info</a:t>
            </a:r>
            <a:r>
              <a:rPr lang="es-CO" sz="1400" b="1" dirty="0">
                <a:solidFill>
                  <a:srgbClr val="FFFF00"/>
                </a:solidFill>
              </a:rPr>
              <a:t> es correcta o no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C24BB65-AA01-40DF-BF9C-F8A9A2B879B4}"/>
              </a:ext>
            </a:extLst>
          </p:cNvPr>
          <p:cNvSpPr txBox="1"/>
          <p:nvPr/>
        </p:nvSpPr>
        <p:spPr>
          <a:xfrm>
            <a:off x="661988" y="2855998"/>
            <a:ext cx="2385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Parámetros de entrada</a:t>
            </a:r>
            <a:endParaRPr lang="es-CO" sz="14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562719F-D7A5-47BE-8C95-F9D602E5D8FC}"/>
              </a:ext>
            </a:extLst>
          </p:cNvPr>
          <p:cNvSpPr txBox="1"/>
          <p:nvPr/>
        </p:nvSpPr>
        <p:spPr>
          <a:xfrm>
            <a:off x="8412417" y="2889915"/>
            <a:ext cx="2385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Parámetros de salida</a:t>
            </a:r>
            <a:endParaRPr lang="es-CO" sz="14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3E5A382-59B4-4A9E-A1D7-4F613C8F8A68}"/>
              </a:ext>
            </a:extLst>
          </p:cNvPr>
          <p:cNvSpPr txBox="1"/>
          <p:nvPr/>
        </p:nvSpPr>
        <p:spPr>
          <a:xfrm>
            <a:off x="7961960" y="4160473"/>
            <a:ext cx="3469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rgbClr val="FF0000"/>
                </a:solidFill>
              </a:rPr>
              <a:t>FUNCIÓN retorna o regresa un solo valor</a:t>
            </a:r>
            <a:endParaRPr lang="es-CO" sz="1400" b="1" dirty="0">
              <a:solidFill>
                <a:srgbClr val="FF0000"/>
              </a:solidFill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08B6EF3F-FDF6-4B79-80B0-05CB94C18082}"/>
              </a:ext>
            </a:extLst>
          </p:cNvPr>
          <p:cNvSpPr/>
          <p:nvPr/>
        </p:nvSpPr>
        <p:spPr>
          <a:xfrm>
            <a:off x="4676759" y="4951102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4</a:t>
            </a:r>
            <a:endParaRPr lang="es-CO" dirty="0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7A0CE309-C5D8-4BFD-AFBF-CD35A263C9A5}"/>
              </a:ext>
            </a:extLst>
          </p:cNvPr>
          <p:cNvSpPr/>
          <p:nvPr/>
        </p:nvSpPr>
        <p:spPr>
          <a:xfrm>
            <a:off x="5491581" y="4959143"/>
            <a:ext cx="420191" cy="37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5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85908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6158</TotalTime>
  <Words>285</Words>
  <Application>Microsoft Office PowerPoint</Application>
  <PresentationFormat>Panorámica</PresentationFormat>
  <Paragraphs>54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Ubuntu</vt:lpstr>
      <vt:lpstr>Calibri</vt:lpstr>
      <vt:lpstr>Arial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Diego Rojas</cp:lastModifiedBy>
  <cp:revision>510</cp:revision>
  <dcterms:created xsi:type="dcterms:W3CDTF">2021-04-09T17:18:33Z</dcterms:created>
  <dcterms:modified xsi:type="dcterms:W3CDTF">2021-10-17T19:25:55Z</dcterms:modified>
</cp:coreProperties>
</file>

<file path=docProps/thumbnail.jpeg>
</file>